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187" autoAdjust="0"/>
  </p:normalViewPr>
  <p:slideViewPr>
    <p:cSldViewPr>
      <p:cViewPr varScale="1">
        <p:scale>
          <a:sx n="59" d="100"/>
          <a:sy n="59" d="100"/>
        </p:scale>
        <p:origin x="-8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79"/>
    </p:cViewPr>
  </p:sorterViewPr>
  <p:notesViewPr>
    <p:cSldViewPr>
      <p:cViewPr varScale="1">
        <p:scale>
          <a:sx n="57" d="100"/>
          <a:sy n="57" d="100"/>
        </p:scale>
        <p:origin x="-181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F8E18-A84F-4104-9673-C5E4E6B727AD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4A3A2-4D79-44D6-AFC7-E247072C29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439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5212318"/>
          </a:xfrm>
        </p:spPr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4A3A2-4D79-44D6-AFC7-E247072C298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5212318"/>
          </a:xfrm>
        </p:spPr>
        <p:txBody>
          <a:bodyPr>
            <a:normAutofit/>
          </a:bodyPr>
          <a:lstStyle/>
          <a:p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4A3A2-4D79-44D6-AFC7-E247072C298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4A3A2-4D79-44D6-AFC7-E247072C298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4A3A2-4D79-44D6-AFC7-E247072C2984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4A3A2-4D79-44D6-AFC7-E247072C2984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520761-16B6-454F-920D-6DE9C3072E43}" type="datetimeFigureOut">
              <a:rPr lang="en-GB" smtClean="0"/>
              <a:pPr/>
              <a:t>23/01/2014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6B24CC-7A6D-491A-9F81-409D023AAA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481808"/>
          </a:xfrm>
        </p:spPr>
        <p:txBody>
          <a:bodyPr>
            <a:noAutofit/>
          </a:bodyPr>
          <a:lstStyle/>
          <a:p>
            <a:r>
              <a:rPr lang="en-GB" sz="2700" dirty="0" smtClean="0"/>
              <a:t>The impact of homophobic and transphobic</a:t>
            </a:r>
          </a:p>
          <a:p>
            <a:r>
              <a:rPr lang="en-GB" sz="2700" dirty="0" smtClean="0"/>
              <a:t>bullying on education and </a:t>
            </a:r>
            <a:r>
              <a:rPr lang="en-GB" sz="2700" smtClean="0"/>
              <a:t>employment in Europe</a:t>
            </a:r>
            <a:endParaRPr lang="en-GB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/>
              <a:t>Eleanor Formby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Sheffield Hallam University, UK</a:t>
            </a:r>
            <a:endParaRPr lang="en-GB" sz="3100" dirty="0"/>
          </a:p>
        </p:txBody>
      </p:sp>
      <p:pic>
        <p:nvPicPr>
          <p:cNvPr id="4" name="Picture 3" descr="CEIR_Logo_215_229_72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5589240"/>
            <a:ext cx="3885332" cy="795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Experiences of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100" dirty="0" smtClean="0"/>
              <a:t>30% said experiences of employment affected by bullying or discrimination</a:t>
            </a:r>
          </a:p>
          <a:p>
            <a:pPr lvl="0"/>
            <a:r>
              <a:rPr lang="en-GB" sz="2100" dirty="0" smtClean="0"/>
              <a:t>61% felt their career progression was restricted </a:t>
            </a:r>
          </a:p>
          <a:p>
            <a:pPr lvl="0"/>
            <a:r>
              <a:rPr lang="en-GB" sz="2100" dirty="0" smtClean="0"/>
              <a:t>44% had changed jobs</a:t>
            </a:r>
          </a:p>
          <a:p>
            <a:pPr lvl="0"/>
            <a:r>
              <a:rPr lang="en-GB" sz="2100" dirty="0" smtClean="0"/>
              <a:t>41% had quit their job </a:t>
            </a:r>
          </a:p>
          <a:p>
            <a:pPr lvl="0"/>
            <a:r>
              <a:rPr lang="en-GB" sz="2100" dirty="0" smtClean="0"/>
              <a:t>43% called in sick or missed days at work as a result of experiences</a:t>
            </a:r>
          </a:p>
          <a:p>
            <a:pPr lvl="0"/>
            <a:r>
              <a:rPr lang="en-GB" sz="2100" dirty="0" smtClean="0"/>
              <a:t>42% did not feel they had acquired skills at work as well as they should have</a:t>
            </a:r>
            <a:endParaRPr lang="en-GB" sz="2100" dirty="0" smtClean="0">
              <a:solidFill>
                <a:srgbClr val="FF0000"/>
              </a:solidFill>
            </a:endParaRPr>
          </a:p>
          <a:p>
            <a:endParaRPr lang="en-GB" sz="900" dirty="0" smtClean="0"/>
          </a:p>
          <a:p>
            <a:pPr algn="ctr">
              <a:buNone/>
            </a:pPr>
            <a:r>
              <a:rPr lang="en-GB" sz="2000" b="1" i="1" dirty="0" smtClean="0"/>
              <a:t>“I tend to be quieter than the other employees at work, and don’t always allow for my employer to see my full potential”</a:t>
            </a:r>
            <a:endParaRPr lang="en-GB" sz="2000" b="1" dirty="0" smtClean="0"/>
          </a:p>
          <a:p>
            <a:pPr algn="ctr">
              <a:buNone/>
            </a:pPr>
            <a:r>
              <a:rPr lang="en-GB" sz="1000" b="1" i="1" dirty="0" smtClean="0"/>
              <a:t> </a:t>
            </a:r>
            <a:endParaRPr lang="en-GB" sz="900" b="1" dirty="0" smtClean="0"/>
          </a:p>
          <a:p>
            <a:pPr algn="ctr">
              <a:buNone/>
            </a:pPr>
            <a:r>
              <a:rPr lang="en-GB" sz="2000" b="1" i="1" dirty="0" smtClean="0"/>
              <a:t>“If your boss is a homophobe you have to keep quiet, and run the risk one slip of the tongue could make life hell” </a:t>
            </a:r>
            <a:endParaRPr lang="en-GB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 could help? Guidance and support...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1800" dirty="0" smtClean="0"/>
              <a:t>90% of places of work had not offered advice/support, 88% of youth workers had not, 85% of schools had not</a:t>
            </a:r>
          </a:p>
          <a:p>
            <a:pPr lvl="0"/>
            <a:r>
              <a:rPr lang="en-GB" sz="1800" dirty="0" smtClean="0"/>
              <a:t>55% had received helpful advice from friends </a:t>
            </a:r>
          </a:p>
          <a:p>
            <a:pPr lvl="0"/>
            <a:r>
              <a:rPr lang="en-GB" sz="1800" dirty="0" smtClean="0"/>
              <a:t>35% had received advice from family, though it was not always helpful</a:t>
            </a:r>
          </a:p>
          <a:p>
            <a:pPr lvl="0"/>
            <a:r>
              <a:rPr lang="en-GB" sz="1800" dirty="0" smtClean="0"/>
              <a:t>24% had received advice from another professional, though not always helpful</a:t>
            </a:r>
          </a:p>
          <a:p>
            <a:pPr lvl="0"/>
            <a:r>
              <a:rPr lang="en-GB" sz="1800" dirty="0" smtClean="0"/>
              <a:t>22% had received advice or support at university, most of it helpful</a:t>
            </a:r>
          </a:p>
          <a:p>
            <a:pPr>
              <a:buNone/>
            </a:pPr>
            <a:endParaRPr lang="en-GB" sz="900" dirty="0" smtClean="0"/>
          </a:p>
          <a:p>
            <a:pPr algn="ctr">
              <a:buNone/>
            </a:pPr>
            <a:r>
              <a:rPr lang="en-GB" sz="1800" b="1" i="1" dirty="0" smtClean="0"/>
              <a:t>“I think the success one achieves might alter with the amount of support one’s family has to offer, which can be affected by one being an LGBTIQ person”</a:t>
            </a:r>
            <a:endParaRPr lang="en-GB" sz="1800" b="1" dirty="0" smtClean="0"/>
          </a:p>
          <a:p>
            <a:pPr algn="ctr">
              <a:buNone/>
            </a:pPr>
            <a:endParaRPr lang="en-GB" sz="900" b="1" i="1" dirty="0" smtClean="0"/>
          </a:p>
          <a:p>
            <a:pPr algn="ctr">
              <a:buNone/>
            </a:pPr>
            <a:r>
              <a:rPr lang="en-GB" sz="1700" b="1" i="1" dirty="0" smtClean="0"/>
              <a:t>“I would like to see more education in post-primary schools about being LGBTQ... I just want kids to have an awareness that they’re not alone”</a:t>
            </a:r>
          </a:p>
          <a:p>
            <a:pPr algn="ctr">
              <a:buNone/>
            </a:pPr>
            <a:endParaRPr lang="en-GB" sz="900" b="1" i="1" dirty="0" smtClean="0"/>
          </a:p>
          <a:p>
            <a:pPr algn="ctr">
              <a:buNone/>
            </a:pPr>
            <a:r>
              <a:rPr lang="en-GB" sz="1800" b="1" i="1" dirty="0" smtClean="0"/>
              <a:t>“I would like to have a clear anti discrimination statement from companies I apply to, before I apply there or when we meet the first time”</a:t>
            </a:r>
            <a:endParaRPr lang="en-GB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and key messages (1)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200" dirty="0" smtClean="0"/>
              <a:t>Continuing importance of identity and impact upon LGBTQ fears, decision-making, general working lives</a:t>
            </a:r>
          </a:p>
          <a:p>
            <a:pPr lvl="0"/>
            <a:r>
              <a:rPr lang="en-GB" sz="2200" dirty="0" smtClean="0"/>
              <a:t>Bullying and discrimination can impact upon education and employment</a:t>
            </a:r>
          </a:p>
          <a:p>
            <a:pPr lvl="0"/>
            <a:r>
              <a:rPr lang="en-GB" sz="2200" dirty="0" smtClean="0"/>
              <a:t>Loss of confidence, isolation, attendance/participation, motivation, concentration - potential academic attainment and achievement disadvantage</a:t>
            </a:r>
          </a:p>
          <a:p>
            <a:pPr lvl="0"/>
            <a:r>
              <a:rPr lang="en-GB" sz="2200" dirty="0" smtClean="0"/>
              <a:t>Not all experiences of prejudice/harassment from peers - also teachers and family, broader societal discrimination/pressure </a:t>
            </a:r>
          </a:p>
          <a:p>
            <a:pPr lvl="0"/>
            <a:r>
              <a:rPr lang="en-GB" sz="2200" dirty="0" smtClean="0"/>
              <a:t>This often not understood or acknowledged within narrower focus on ‘bullying’</a:t>
            </a:r>
          </a:p>
          <a:p>
            <a:pPr lvl="0"/>
            <a:r>
              <a:rPr lang="en-GB" sz="2200" dirty="0" smtClean="0"/>
              <a:t>Identifying as LGBTQ can impact upon future plans or aspirations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and key messages (2)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000" dirty="0" smtClean="0"/>
              <a:t>Migration: desire to avoid certain areas, or to move towards more progressive locations in which to live</a:t>
            </a:r>
          </a:p>
          <a:p>
            <a:pPr lvl="0"/>
            <a:r>
              <a:rPr lang="en-GB" sz="2000" dirty="0" smtClean="0"/>
              <a:t>Ongoing issues about fear, apprehension, belief in the need to stay ‘closeted’ - particular fears about securing and retaining employment </a:t>
            </a:r>
          </a:p>
          <a:p>
            <a:pPr lvl="0"/>
            <a:endParaRPr lang="en-GB" sz="900" dirty="0" smtClean="0"/>
          </a:p>
          <a:p>
            <a:pPr algn="ctr">
              <a:buNone/>
            </a:pPr>
            <a:r>
              <a:rPr lang="en-GB" sz="2000" b="1" i="1" dirty="0" smtClean="0"/>
              <a:t>“The fear is always there. I came out myself in another work place and I got a few negative comments. You just never know, and that’s the scary part”</a:t>
            </a:r>
            <a:endParaRPr lang="en-GB" sz="2000" b="1" dirty="0" smtClean="0"/>
          </a:p>
          <a:p>
            <a:pPr lvl="0"/>
            <a:endParaRPr lang="en-GB" sz="900" dirty="0" smtClean="0"/>
          </a:p>
          <a:p>
            <a:pPr lvl="0"/>
            <a:r>
              <a:rPr lang="en-GB" sz="2000" dirty="0" smtClean="0"/>
              <a:t>Constant identity negotiation in different situations - critiques simplicity of ‘in’ or ‘out’ of the ‘closet’</a:t>
            </a:r>
          </a:p>
          <a:p>
            <a:pPr lvl="0"/>
            <a:r>
              <a:rPr lang="en-GB" sz="2000" dirty="0" smtClean="0"/>
              <a:t>‘Stigma’ fears - even advocates/campaigners concerned about their CVs and interviews </a:t>
            </a:r>
          </a:p>
          <a:p>
            <a:r>
              <a:rPr lang="en-GB" sz="2000" dirty="0" smtClean="0"/>
              <a:t>Caution to not portray LGBTQ people as inherent ‘victims’ - not all negative experiences: a ‘one size fits all’ approach is not helpful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en-GB" sz="4800" dirty="0" smtClean="0"/>
              <a:t>IGLYO advocacy recommendations and minimum standards to combat homophobic and transphobic bullying   </a:t>
            </a:r>
          </a:p>
          <a:p>
            <a:endParaRPr lang="en-GB" sz="3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Inclusive education practices for all young people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Information/support that does not assume or suggest that all LGBTQ young people will have negative experiences, or will necessarily require support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Work related advice/support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School and university based LGBTQ groups and support services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Facilitate peer support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Accessible online information for LGBTQ young people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Improve general awareness about LGBTQ lives and identities, including among all professionals working with young people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Support LGBTQ young people with their family relationships, if appropriate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Non-stigmatising sex education appropriate for LGBTQ young people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4800" dirty="0" smtClean="0"/>
              <a:t>Further research to deepen our understanding, e.g. with trans young people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100" dirty="0" smtClean="0"/>
              <a:t>Conducted in 2013</a:t>
            </a:r>
          </a:p>
          <a:p>
            <a:pPr lvl="0"/>
            <a:r>
              <a:rPr lang="en-GB" sz="2100" dirty="0" smtClean="0"/>
              <a:t>Research context: </a:t>
            </a:r>
          </a:p>
          <a:p>
            <a:pPr lvl="1"/>
            <a:r>
              <a:rPr lang="en-GB" sz="2100" dirty="0" smtClean="0"/>
              <a:t>recognition of the prevalence of homophobic bullying</a:t>
            </a:r>
            <a:endParaRPr lang="en-GB" sz="2100" dirty="0" smtClean="0">
              <a:solidFill>
                <a:srgbClr val="FF0000"/>
              </a:solidFill>
            </a:endParaRPr>
          </a:p>
          <a:p>
            <a:pPr lvl="1"/>
            <a:r>
              <a:rPr lang="en-GB" sz="2100" dirty="0" smtClean="0"/>
              <a:t>but notably most originates from America or the UK</a:t>
            </a:r>
          </a:p>
          <a:p>
            <a:pPr lvl="1"/>
            <a:r>
              <a:rPr lang="en-GB" sz="2100" dirty="0" smtClean="0"/>
              <a:t>often does not include the experiences of trans young people</a:t>
            </a:r>
          </a:p>
          <a:p>
            <a:pPr lvl="1"/>
            <a:r>
              <a:rPr lang="en-GB" sz="2100" dirty="0" smtClean="0"/>
              <a:t>tends to focus on mental health rather than other impacts</a:t>
            </a:r>
            <a:endParaRPr lang="en-GB" sz="2100" dirty="0" smtClean="0">
              <a:solidFill>
                <a:srgbClr val="FF0000"/>
              </a:solidFill>
            </a:endParaRPr>
          </a:p>
          <a:p>
            <a:pPr lvl="0"/>
            <a:r>
              <a:rPr lang="en-GB" sz="2100" dirty="0" smtClean="0"/>
              <a:t>Deliberately focused on education and employment impacts (an under-researched area)</a:t>
            </a:r>
          </a:p>
          <a:p>
            <a:pPr lvl="0"/>
            <a:r>
              <a:rPr lang="en-GB" sz="2100" dirty="0" smtClean="0"/>
              <a:t>Online self-completion survey</a:t>
            </a:r>
          </a:p>
          <a:p>
            <a:pPr lvl="0"/>
            <a:r>
              <a:rPr lang="en-GB" sz="2100" dirty="0" smtClean="0"/>
              <a:t>Targeted at Croatia, Denmark, the Republic of Ireland, Italy, Poland - also responses from Belgium, Bosnia and Herzegovina, Finland, France, Germany, Iceland, Lithuania, Malta, the Netherlands, Norway, Spain, Turkey, the UK!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participants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GB" sz="2800" dirty="0" smtClean="0"/>
              <a:t>Ages ranged 15-38; mean average 25</a:t>
            </a:r>
          </a:p>
          <a:p>
            <a:pPr lvl="0"/>
            <a:r>
              <a:rPr lang="en-GB" sz="2800" dirty="0" smtClean="0"/>
              <a:t>40% identified as gay (male or female), 18% as lesbian, 11% bisexual, 7% queer, 3% unsure or questioning, 1% heterosexual, 2% none of these</a:t>
            </a:r>
          </a:p>
          <a:p>
            <a:pPr lvl="0"/>
            <a:r>
              <a:rPr lang="en-GB" sz="2800" dirty="0" smtClean="0"/>
              <a:t>44% identified as male, 29% as female, 5% </a:t>
            </a:r>
            <a:r>
              <a:rPr lang="en-GB" sz="2800" dirty="0" err="1" smtClean="0"/>
              <a:t>genderqueer</a:t>
            </a:r>
            <a:r>
              <a:rPr lang="en-GB" sz="2800" dirty="0" smtClean="0"/>
              <a:t>, 1% gender variant, 1% trans, 1% none of these</a:t>
            </a:r>
          </a:p>
          <a:p>
            <a:pPr lvl="0"/>
            <a:r>
              <a:rPr lang="en-GB" sz="2800" dirty="0" smtClean="0"/>
              <a:t>6% had at some point identified as trans</a:t>
            </a:r>
          </a:p>
          <a:p>
            <a:pPr lvl="0"/>
            <a:r>
              <a:rPr lang="en-GB" sz="2800" dirty="0" smtClean="0"/>
              <a:t>44% were involved in full time education, 23% in part time employment, 17% part time education, 16% full time employment, 5% on another course or apprenticeship, 4% ‘NEET’ (not in education, employment or training)</a:t>
            </a:r>
          </a:p>
          <a:p>
            <a:pPr lvl="0"/>
            <a:r>
              <a:rPr lang="en-GB" sz="2800" dirty="0" smtClean="0"/>
              <a:t>37% had high school qualifications, 27% university degrees, 25% graduate or doctoral degrees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Experiences at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100" dirty="0" smtClean="0"/>
              <a:t>Over half (57%) were ‘</a:t>
            </a:r>
            <a:r>
              <a:rPr lang="en-GB" sz="2100" dirty="0" err="1" smtClean="0"/>
              <a:t>outed</a:t>
            </a:r>
            <a:r>
              <a:rPr lang="en-GB" sz="2100" dirty="0" smtClean="0"/>
              <a:t>’ as lesbian, gay or bisexual</a:t>
            </a:r>
          </a:p>
          <a:p>
            <a:pPr lvl="0"/>
            <a:r>
              <a:rPr lang="en-GB" sz="2100" dirty="0" smtClean="0"/>
              <a:t>Over three quarters (78%) experienced rumours/gossip about them</a:t>
            </a:r>
          </a:p>
          <a:p>
            <a:pPr lvl="0"/>
            <a:r>
              <a:rPr lang="en-GB" sz="2100" dirty="0" smtClean="0"/>
              <a:t>Just under three quarters (73%) experienced name calling </a:t>
            </a:r>
          </a:p>
          <a:p>
            <a:pPr lvl="0"/>
            <a:r>
              <a:rPr lang="en-GB" sz="2100" dirty="0" smtClean="0"/>
              <a:t>Just under half (47%) experienced threats or intimidation</a:t>
            </a:r>
          </a:p>
          <a:p>
            <a:pPr lvl="0"/>
            <a:r>
              <a:rPr lang="en-GB" sz="2100" dirty="0" smtClean="0"/>
              <a:t>Over a quarter (28%) experienced physical assault</a:t>
            </a:r>
          </a:p>
          <a:p>
            <a:endParaRPr lang="en-GB" sz="1000" dirty="0" smtClean="0"/>
          </a:p>
          <a:p>
            <a:pPr algn="ctr">
              <a:buNone/>
            </a:pPr>
            <a:r>
              <a:rPr lang="en-GB" sz="2100" b="1" i="1" dirty="0" smtClean="0"/>
              <a:t>“The most damaging stuff was homophobia from teachers”</a:t>
            </a:r>
            <a:endParaRPr lang="en-GB" sz="2100" b="1" dirty="0" smtClean="0"/>
          </a:p>
          <a:p>
            <a:pPr algn="ctr">
              <a:buNone/>
            </a:pPr>
            <a:r>
              <a:rPr lang="en-GB" sz="1000" b="1" dirty="0" smtClean="0"/>
              <a:t> </a:t>
            </a:r>
          </a:p>
          <a:p>
            <a:pPr algn="ctr">
              <a:buNone/>
            </a:pPr>
            <a:r>
              <a:rPr lang="en-GB" sz="2100" b="1" i="1" dirty="0" smtClean="0"/>
              <a:t>“I was constantly called ‘gay’ and ‘faggot’ and other such terms... They seemed certain that I was gay before even I was certain!”</a:t>
            </a:r>
            <a:endParaRPr lang="en-GB" sz="2100" b="1" dirty="0" smtClean="0"/>
          </a:p>
          <a:p>
            <a:pPr algn="ctr">
              <a:buNone/>
            </a:pPr>
            <a:r>
              <a:rPr lang="en-GB" sz="1000" b="1" dirty="0" smtClean="0"/>
              <a:t> </a:t>
            </a:r>
          </a:p>
          <a:p>
            <a:pPr algn="ctr">
              <a:buNone/>
            </a:pPr>
            <a:r>
              <a:rPr lang="en-GB" sz="2100" b="1" i="1" dirty="0" smtClean="0"/>
              <a:t>“</a:t>
            </a:r>
            <a:r>
              <a:rPr lang="en-GB" sz="2100" b="1" dirty="0" smtClean="0"/>
              <a:t>[I witnessed]</a:t>
            </a:r>
            <a:r>
              <a:rPr lang="en-GB" sz="2100" b="1" i="1" dirty="0" smtClean="0"/>
              <a:t> bullying of my friends and accusations regarding their sexuality as a consequence of mine”</a:t>
            </a:r>
            <a:endParaRPr lang="en-GB" sz="2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1700" dirty="0" smtClean="0"/>
              <a:t>Over two thirds (65%) said they had felt less confident</a:t>
            </a:r>
          </a:p>
          <a:p>
            <a:pPr lvl="0"/>
            <a:r>
              <a:rPr lang="en-GB" sz="1700" dirty="0" smtClean="0"/>
              <a:t>Over half (53%) said they had felt depressed</a:t>
            </a:r>
          </a:p>
          <a:p>
            <a:pPr lvl="0"/>
            <a:r>
              <a:rPr lang="en-GB" sz="1700" dirty="0" smtClean="0"/>
              <a:t>A significant proportion (40%) felt they had fewer friends than other people</a:t>
            </a:r>
          </a:p>
          <a:p>
            <a:pPr lvl="0"/>
            <a:r>
              <a:rPr lang="en-GB" sz="1700" dirty="0" smtClean="0"/>
              <a:t>A third (33%) said they had thought about suicide</a:t>
            </a:r>
          </a:p>
          <a:p>
            <a:pPr>
              <a:buNone/>
            </a:pPr>
            <a:endParaRPr lang="en-GB" sz="800" dirty="0" smtClean="0"/>
          </a:p>
          <a:p>
            <a:pPr algn="ctr">
              <a:buNone/>
            </a:pPr>
            <a:r>
              <a:rPr lang="en-GB" sz="1700" b="1" i="1" dirty="0" smtClean="0"/>
              <a:t>“I isolated myself during school, and for a long time after school”</a:t>
            </a:r>
            <a:endParaRPr lang="en-GB" sz="1700" b="1" dirty="0" smtClean="0"/>
          </a:p>
          <a:p>
            <a:pPr>
              <a:buNone/>
            </a:pPr>
            <a:endParaRPr lang="en-GB" sz="800" dirty="0" smtClean="0"/>
          </a:p>
          <a:p>
            <a:pPr lvl="0"/>
            <a:r>
              <a:rPr lang="en-GB" sz="1700" dirty="0" smtClean="0"/>
              <a:t>The majority had felt left out or isolated at some point (72%)</a:t>
            </a:r>
          </a:p>
          <a:p>
            <a:pPr lvl="0"/>
            <a:r>
              <a:rPr lang="en-GB" sz="1700" dirty="0" smtClean="0"/>
              <a:t>50% struggled to concentrate, 47% felt unmotivated, 49% chose not to participate</a:t>
            </a:r>
          </a:p>
          <a:p>
            <a:pPr lvl="0"/>
            <a:r>
              <a:rPr lang="en-GB" sz="1700" dirty="0" smtClean="0"/>
              <a:t>40% felt they did not acquire skills at school as well as they should have done</a:t>
            </a:r>
          </a:p>
          <a:p>
            <a:pPr lvl="0"/>
            <a:r>
              <a:rPr lang="en-GB" sz="1700" dirty="0" smtClean="0"/>
              <a:t>37% thought they achieved lower marks</a:t>
            </a:r>
          </a:p>
          <a:p>
            <a:pPr lvl="0"/>
            <a:r>
              <a:rPr lang="en-GB" sz="1700" dirty="0" smtClean="0"/>
              <a:t>A significant minority (36%) reported missing classes, 13% had changed school</a:t>
            </a:r>
          </a:p>
          <a:p>
            <a:pPr>
              <a:buNone/>
            </a:pPr>
            <a:r>
              <a:rPr lang="en-GB" sz="800" i="1" dirty="0" smtClean="0"/>
              <a:t> </a:t>
            </a:r>
            <a:r>
              <a:rPr lang="en-GB" sz="800" b="1" dirty="0" smtClean="0"/>
              <a:t> </a:t>
            </a:r>
          </a:p>
          <a:p>
            <a:pPr algn="ctr">
              <a:buNone/>
            </a:pPr>
            <a:r>
              <a:rPr lang="en-GB" sz="1700" b="1" i="1" dirty="0" smtClean="0"/>
              <a:t>“I actually think it helped to improve my grades for the most part as I wanted to get out of school and into college as fast as possible”</a:t>
            </a:r>
            <a:endParaRPr lang="en-GB" sz="1700" b="1" dirty="0" smtClean="0"/>
          </a:p>
          <a:p>
            <a:pPr algn="ctr">
              <a:buNone/>
            </a:pPr>
            <a:r>
              <a:rPr lang="en-GB" sz="800" b="1" dirty="0" smtClean="0"/>
              <a:t> </a:t>
            </a:r>
          </a:p>
          <a:p>
            <a:pPr algn="ctr">
              <a:buNone/>
            </a:pPr>
            <a:r>
              <a:rPr lang="en-GB" sz="1700" b="1" i="1" dirty="0" smtClean="0"/>
              <a:t>“</a:t>
            </a:r>
            <a:r>
              <a:rPr lang="en-GB" sz="1700" b="1" dirty="0" smtClean="0"/>
              <a:t>[It]</a:t>
            </a:r>
            <a:r>
              <a:rPr lang="en-GB" sz="1700" b="1" i="1" dirty="0" smtClean="0"/>
              <a:t> caused me to retaliate with an ‘I’ll show them’ attitude, causing me to aim higher”</a:t>
            </a:r>
            <a:endParaRPr lang="en-GB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Aspirations and plans for the future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200" dirty="0" smtClean="0"/>
              <a:t>Majority did not think education (88%) or career (74%) aspirations restricted</a:t>
            </a:r>
          </a:p>
          <a:p>
            <a:pPr lvl="0"/>
            <a:r>
              <a:rPr lang="en-GB" sz="2200" dirty="0" smtClean="0"/>
              <a:t>37% thought experiences influenced choice of job/career (e.g. what job, which location) and choice of studies (e.g. what course, which institution) (29%)</a:t>
            </a:r>
          </a:p>
          <a:p>
            <a:endParaRPr lang="en-GB" sz="1100" dirty="0" smtClean="0"/>
          </a:p>
          <a:p>
            <a:pPr algn="ctr">
              <a:buNone/>
            </a:pPr>
            <a:r>
              <a:rPr lang="en-GB" sz="2200" b="1" i="1" dirty="0" smtClean="0"/>
              <a:t>“I think it affected me in a positive way because I choose to study to become a teacher, because I want to have the opportunity to talk about homophobia and bullying”</a:t>
            </a:r>
            <a:endParaRPr lang="en-GB" sz="2200" b="1" dirty="0" smtClean="0"/>
          </a:p>
          <a:p>
            <a:pPr algn="ctr">
              <a:buNone/>
            </a:pPr>
            <a:endParaRPr lang="en-GB" sz="1100" b="1" dirty="0" smtClean="0"/>
          </a:p>
          <a:p>
            <a:pPr algn="ctr">
              <a:buNone/>
            </a:pPr>
            <a:r>
              <a:rPr lang="en-GB" sz="2200" b="1" i="1" dirty="0" smtClean="0"/>
              <a:t>“I feared working in caring roles because I feared what people would say if they found out I was gay and working with vulnerable people” </a:t>
            </a:r>
            <a:endParaRPr lang="en-GB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Accessing further or higher education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b="1" i="1" dirty="0" smtClean="0"/>
          </a:p>
          <a:p>
            <a:pPr algn="ctr">
              <a:buNone/>
            </a:pPr>
            <a:r>
              <a:rPr lang="en-GB" b="1" i="1" dirty="0" smtClean="0"/>
              <a:t>“Lots of locations are not suitable for young gay people to attend further or higher education - I have limited myself to one or two locations based on this”</a:t>
            </a:r>
            <a:endParaRPr lang="en-GB" b="1" dirty="0" smtClean="0"/>
          </a:p>
          <a:p>
            <a:pPr algn="ctr">
              <a:buNone/>
            </a:pPr>
            <a:r>
              <a:rPr lang="en-GB" b="1" dirty="0" smtClean="0"/>
              <a:t> </a:t>
            </a:r>
          </a:p>
          <a:p>
            <a:pPr algn="ctr">
              <a:buNone/>
            </a:pPr>
            <a:r>
              <a:rPr lang="en-GB" b="1" i="1" dirty="0" smtClean="0"/>
              <a:t>“I worry if it will be a safe space for me. I worry about repeat experiences similar to school. I worry about being able to participate as fully as I want to”</a:t>
            </a: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Experiences of studies since leaving school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100" b="1" i="1" dirty="0" smtClean="0"/>
              <a:t>“I think higher education is much, much more accessible and a better place for LGBTQ students. For me as a gay man, I found it very open and encouraging”</a:t>
            </a:r>
            <a:endParaRPr lang="en-GB" sz="2100" b="1" dirty="0" smtClean="0"/>
          </a:p>
          <a:p>
            <a:endParaRPr lang="en-GB" sz="800" dirty="0" smtClean="0"/>
          </a:p>
          <a:p>
            <a:pPr lvl="0"/>
            <a:r>
              <a:rPr lang="en-GB" sz="2200" dirty="0" smtClean="0"/>
              <a:t>29% thought their time at university or in higher education had been affected by identity-based bullying or discrimination</a:t>
            </a:r>
          </a:p>
          <a:p>
            <a:pPr lvl="0"/>
            <a:r>
              <a:rPr lang="en-GB" sz="2200" dirty="0" smtClean="0"/>
              <a:t>91% had felt left out or isolated at some point</a:t>
            </a:r>
          </a:p>
          <a:p>
            <a:pPr lvl="0"/>
            <a:r>
              <a:rPr lang="en-GB" sz="2200" dirty="0" smtClean="0"/>
              <a:t>69% struggled to concentrate</a:t>
            </a:r>
          </a:p>
          <a:p>
            <a:pPr lvl="0"/>
            <a:r>
              <a:rPr lang="en-GB" sz="2200" dirty="0" smtClean="0"/>
              <a:t>67% did not always feel motivated</a:t>
            </a:r>
          </a:p>
          <a:p>
            <a:pPr lvl="0"/>
            <a:r>
              <a:rPr lang="en-GB" sz="2200" dirty="0" smtClean="0"/>
              <a:t>62% chose not to participate in class questions or discussions</a:t>
            </a:r>
          </a:p>
          <a:p>
            <a:pPr lvl="0"/>
            <a:r>
              <a:rPr lang="en-GB" sz="2200" dirty="0" smtClean="0"/>
              <a:t>57% thought they had achieved lower marks for their work</a:t>
            </a:r>
          </a:p>
          <a:p>
            <a:pPr lvl="0"/>
            <a:r>
              <a:rPr lang="en-GB" sz="2200" dirty="0" smtClean="0"/>
              <a:t>55% did not feel they acquired skills as well as they should have</a:t>
            </a:r>
          </a:p>
          <a:p>
            <a:pPr lvl="0"/>
            <a:r>
              <a:rPr lang="en-GB" sz="2200" dirty="0" smtClean="0"/>
              <a:t>Just under half (49%) had missed classes more than once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Seeking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Autofit/>
          </a:bodyPr>
          <a:lstStyle/>
          <a:p>
            <a:pPr lvl="0"/>
            <a:r>
              <a:rPr lang="en-GB" sz="2200" dirty="0" smtClean="0"/>
              <a:t>19% felt their ability to gain employment had been affected</a:t>
            </a:r>
          </a:p>
          <a:p>
            <a:pPr lvl="0"/>
            <a:r>
              <a:rPr lang="en-GB" sz="2200" dirty="0" smtClean="0"/>
              <a:t>27% thought their confidence in their abilities had been affected</a:t>
            </a:r>
          </a:p>
          <a:p>
            <a:pPr lvl="0"/>
            <a:r>
              <a:rPr lang="en-GB" sz="2200" dirty="0" smtClean="0"/>
              <a:t>20% thought their ability to perform well at job interviews had been affected</a:t>
            </a:r>
          </a:p>
          <a:p>
            <a:pPr lvl="0"/>
            <a:r>
              <a:rPr lang="en-GB" sz="2200" dirty="0" smtClean="0"/>
              <a:t>17% felt that their CV was not as good as other people’s </a:t>
            </a:r>
          </a:p>
          <a:p>
            <a:pPr lvl="0"/>
            <a:r>
              <a:rPr lang="en-GB" sz="2200" dirty="0" smtClean="0"/>
              <a:t>13% said having fewer/lower qualifications had affected range/level of jobs</a:t>
            </a:r>
          </a:p>
          <a:p>
            <a:endParaRPr lang="en-GB" sz="800" dirty="0" smtClean="0"/>
          </a:p>
          <a:p>
            <a:pPr algn="ctr">
              <a:buNone/>
            </a:pPr>
            <a:r>
              <a:rPr lang="en-GB" sz="2100" b="1" i="1" dirty="0" smtClean="0"/>
              <a:t>“Trying to navigate how much to disclose at interview is a constant reminder that you’re ‘other’”</a:t>
            </a:r>
            <a:endParaRPr lang="en-GB" sz="2100" b="1" dirty="0" smtClean="0"/>
          </a:p>
          <a:p>
            <a:pPr algn="ctr">
              <a:buNone/>
            </a:pPr>
            <a:r>
              <a:rPr lang="en-GB" sz="800" b="1" dirty="0" smtClean="0"/>
              <a:t> </a:t>
            </a:r>
          </a:p>
          <a:p>
            <a:pPr algn="ctr">
              <a:buNone/>
            </a:pPr>
            <a:r>
              <a:rPr lang="en-GB" sz="2100" b="1" i="1" dirty="0" smtClean="0"/>
              <a:t>“There are things I am too afraid to put on my CV, such as... my activities with my university’s LGBT society” </a:t>
            </a:r>
            <a:endParaRPr lang="en-GB" sz="21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363</TotalTime>
  <Words>1452</Words>
  <Application>Microsoft Office PowerPoint</Application>
  <PresentationFormat>On-screen Show (4:3)</PresentationFormat>
  <Paragraphs>139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Eleanor Formby Sheffield Hallam University, UK</vt:lpstr>
      <vt:lpstr>The research</vt:lpstr>
      <vt:lpstr>The participants</vt:lpstr>
      <vt:lpstr>Experiences at school</vt:lpstr>
      <vt:lpstr>Impacts</vt:lpstr>
      <vt:lpstr>Aspirations and plans for the future </vt:lpstr>
      <vt:lpstr>Accessing further or higher education </vt:lpstr>
      <vt:lpstr>Experiences of studies since leaving school </vt:lpstr>
      <vt:lpstr>Seeking employment</vt:lpstr>
      <vt:lpstr>Experiences of employment</vt:lpstr>
      <vt:lpstr>So what could help? Guidance and support... </vt:lpstr>
      <vt:lpstr>Conclusions and key messages (1) </vt:lpstr>
      <vt:lpstr>Conclusions and key messages (2) </vt:lpstr>
      <vt:lpstr>Recommendations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Eleanor Formby Sheffield Hallam University</dc:title>
  <dc:creator>Eleanor Formby</dc:creator>
  <cp:lastModifiedBy>Eleanor Formby</cp:lastModifiedBy>
  <cp:revision>69</cp:revision>
  <cp:lastPrinted>2014-01-16T10:38:30Z</cp:lastPrinted>
  <dcterms:created xsi:type="dcterms:W3CDTF">2014-01-14T11:17:07Z</dcterms:created>
  <dcterms:modified xsi:type="dcterms:W3CDTF">2014-01-23T12:07:09Z</dcterms:modified>
</cp:coreProperties>
</file>