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91" r:id="rId3"/>
    <p:sldId id="492" r:id="rId4"/>
    <p:sldId id="459" r:id="rId5"/>
    <p:sldId id="493" r:id="rId6"/>
    <p:sldId id="494" r:id="rId7"/>
    <p:sldId id="462" r:id="rId8"/>
    <p:sldId id="439" r:id="rId9"/>
    <p:sldId id="495" r:id="rId10"/>
    <p:sldId id="502" r:id="rId11"/>
    <p:sldId id="499" r:id="rId12"/>
    <p:sldId id="500" r:id="rId13"/>
    <p:sldId id="496" r:id="rId14"/>
    <p:sldId id="497" r:id="rId15"/>
    <p:sldId id="498" r:id="rId16"/>
    <p:sldId id="489" r:id="rId1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F0F"/>
    <a:srgbClr val="DE0000"/>
    <a:srgbClr val="CCCC00"/>
    <a:srgbClr val="FF0000"/>
    <a:srgbClr val="F5960B"/>
    <a:srgbClr val="385D8A"/>
    <a:srgbClr val="192ACD"/>
    <a:srgbClr val="FFFFFF"/>
    <a:srgbClr val="0091FE"/>
    <a:srgbClr val="1320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6471" autoAdjust="0"/>
  </p:normalViewPr>
  <p:slideViewPr>
    <p:cSldViewPr>
      <p:cViewPr>
        <p:scale>
          <a:sx n="60" d="100"/>
          <a:sy n="60" d="100"/>
        </p:scale>
        <p:origin x="-88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2460D-8713-4178-90EA-160509381C23}" type="datetimeFigureOut">
              <a:rPr lang="en-GB" smtClean="0"/>
              <a:pPr/>
              <a:t>08/12/2011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25C0-524D-4D83-9D22-DDB6A15515A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D20DC08-F670-4DBE-8722-5D50F8C84780}" type="datetimeFigureOut">
              <a:rPr lang="fr-FR"/>
              <a:pPr>
                <a:defRPr/>
              </a:pPr>
              <a:t>08/12/2011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B9887CC-4EBD-4EDB-963C-26060058BFF5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92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F293B-64D6-4F6A-960A-C545E1B24371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887CC-4EBD-4EDB-963C-26060058BFF5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887CC-4EBD-4EDB-963C-26060058BFF5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IE logo with motto JPEG forma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0" y="228600"/>
            <a:ext cx="305593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str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15125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3214686"/>
            <a:ext cx="5000660" cy="2428892"/>
          </a:xfrm>
          <a:prstGeom prst="rect">
            <a:avLst/>
          </a:prstGeom>
        </p:spPr>
        <p:txBody>
          <a:bodyPr/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ri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119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0" y="892175"/>
            <a:ext cx="9144000" cy="36513"/>
          </a:xfrm>
          <a:prstGeom prst="rect">
            <a:avLst/>
          </a:prstGeom>
          <a:solidFill>
            <a:srgbClr val="6B2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403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6B2E8D"/>
              </a:buClr>
              <a:buFont typeface="Arial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6B2E8D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6B2E8D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6B2E8D"/>
              </a:buClr>
              <a:buFont typeface="Arial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stri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119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 userDrawn="1"/>
        </p:nvSpPr>
        <p:spPr>
          <a:xfrm>
            <a:off x="0" y="892175"/>
            <a:ext cx="9144000" cy="36513"/>
          </a:xfrm>
          <a:prstGeom prst="rect">
            <a:avLst/>
          </a:prstGeom>
          <a:solidFill>
            <a:srgbClr val="6B2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403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68415"/>
            <a:ext cx="4040188" cy="4603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28868"/>
            <a:ext cx="4040188" cy="364333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6B2E8D"/>
              </a:buClr>
              <a:buFont typeface="Arial" pitchFamily="34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buClr>
                <a:srgbClr val="6B2E8D"/>
              </a:buClr>
              <a:buFont typeface="Arial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buClr>
                <a:srgbClr val="6B2E8D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buClr>
                <a:srgbClr val="6B2E8D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buClr>
                <a:srgbClr val="6B2E8D"/>
              </a:buCl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4876" y="1468415"/>
            <a:ext cx="3971924" cy="4603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fr-FR" sz="24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0"/>
          </p:nvPr>
        </p:nvSpPr>
        <p:spPr>
          <a:xfrm>
            <a:off x="4714875" y="2428875"/>
            <a:ext cx="4000500" cy="364331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6B2E8D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buClr>
                <a:srgbClr val="6B2E8D"/>
              </a:buClr>
              <a:buFont typeface="Arial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buClr>
                <a:srgbClr val="6B2E8D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buClr>
                <a:srgbClr val="6B2E8D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buClr>
                <a:srgbClr val="6B2E8D"/>
              </a:buCl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tri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119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/>
          <p:nvPr userDrawn="1"/>
        </p:nvSpPr>
        <p:spPr>
          <a:xfrm>
            <a:off x="0" y="892175"/>
            <a:ext cx="9144000" cy="36513"/>
          </a:xfrm>
          <a:prstGeom prst="rect">
            <a:avLst/>
          </a:prstGeom>
          <a:solidFill>
            <a:srgbClr val="6B2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tri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11963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/>
          <p:nvPr userDrawn="1"/>
        </p:nvSpPr>
        <p:spPr>
          <a:xfrm>
            <a:off x="0" y="892175"/>
            <a:ext cx="9144000" cy="36513"/>
          </a:xfrm>
          <a:prstGeom prst="rect">
            <a:avLst/>
          </a:prstGeom>
          <a:solidFill>
            <a:srgbClr val="6B2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7175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fr-BE" sz="3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6715125" y="6357938"/>
            <a:ext cx="24288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r>
              <a:rPr lang="fr-BE" sz="1800">
                <a:solidFill>
                  <a:schemeClr val="bg1">
                    <a:lumMod val="85000"/>
                  </a:schemeClr>
                </a:solidFill>
              </a:rPr>
              <a:t>www.ilga-europe.org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88" y="2362200"/>
            <a:ext cx="7872412" cy="2428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/>
              <a:t>Horizon 2014: 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300" dirty="0" smtClean="0"/>
              <a:t>What LGBTI Rights in the EU?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500" dirty="0" smtClean="0"/>
              <a:t/>
            </a:r>
            <a:br>
              <a:rPr lang="en-GB" sz="500" dirty="0" smtClean="0"/>
            </a:br>
            <a:r>
              <a:rPr lang="en-GB" sz="500" dirty="0" smtClean="0"/>
              <a:t/>
            </a:r>
            <a:br>
              <a:rPr lang="en-GB" sz="500" dirty="0" smtClean="0"/>
            </a:br>
            <a:r>
              <a:rPr lang="en-GB" sz="500" dirty="0" smtClean="0"/>
              <a:t/>
            </a:r>
            <a:br>
              <a:rPr lang="en-GB" sz="500" dirty="0" smtClean="0"/>
            </a:br>
            <a:r>
              <a:rPr lang="en-GB" sz="500" dirty="0" smtClean="0"/>
              <a:t/>
            </a:r>
            <a:br>
              <a:rPr lang="en-GB" sz="500" dirty="0" smtClean="0"/>
            </a:br>
            <a:r>
              <a:rPr lang="en-GB" sz="500" dirty="0" smtClean="0"/>
              <a:t/>
            </a:r>
            <a:br>
              <a:rPr lang="en-GB" sz="500" dirty="0" smtClean="0"/>
            </a:br>
            <a:r>
              <a:rPr lang="en-GB" sz="500" dirty="0" smtClean="0"/>
              <a:t/>
            </a:r>
            <a:br>
              <a:rPr lang="en-GB" sz="500" dirty="0" smtClean="0"/>
            </a:br>
            <a:r>
              <a:rPr lang="en-GB" sz="2400" b="1" dirty="0" err="1" smtClean="0"/>
              <a:t>Silvan</a:t>
            </a:r>
            <a:r>
              <a:rPr lang="en-GB" sz="2400" b="1" dirty="0" smtClean="0"/>
              <a:t> Agius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endParaRPr lang="en-GB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638800"/>
            <a:ext cx="59959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lim" pitchFamily="34" charset="-127"/>
                <a:ea typeface="Gulim" pitchFamily="34" charset="-127"/>
              </a:rPr>
              <a:t>LGBT Intergroup Roundtable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Gulim" pitchFamily="34" charset="-127"/>
              <a:ea typeface="Gulim" pitchFamily="34" charset="-127"/>
            </a:endParaRPr>
          </a:p>
          <a:p>
            <a:pPr algn="r">
              <a:defRPr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ulim" pitchFamily="34" charset="-127"/>
                <a:ea typeface="Gulim" pitchFamily="34" charset="-127"/>
              </a:rPr>
              <a:t>European Parliament, Brussels  8 December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ulim" pitchFamily="34" charset="-127"/>
                <a:ea typeface="Gulim" pitchFamily="34" charset="-127"/>
              </a:rPr>
              <a:t>2011 </a:t>
            </a:r>
          </a:p>
        </p:txBody>
      </p:sp>
      <p:pic>
        <p:nvPicPr>
          <p:cNvPr id="25602" name="Picture 2" descr="http://b.vimeocdn.com/ps/518/518708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5562600"/>
            <a:ext cx="647700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</a:rPr>
              <a:t>5. </a:t>
            </a:r>
            <a:r>
              <a:rPr lang="en-GB" dirty="0" smtClean="0"/>
              <a:t>Inclusive definition of family</a:t>
            </a:r>
            <a:endParaRPr lang="en-GB" dirty="0"/>
          </a:p>
        </p:txBody>
      </p:sp>
      <p:pic>
        <p:nvPicPr>
          <p:cNvPr id="6146" name="Picture 2" descr="K:\Presentation 2011\2011-11 L'Autre Cercle\Phyllis Siegel, 76, left, and Connie Kopelov, 84, both of New York, embrace after becoming the first same-sex couple to get married at the Manhattan City Clerk's office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890853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</a:rPr>
              <a:t>6. </a:t>
            </a:r>
            <a:r>
              <a:rPr lang="en-GB" dirty="0" smtClean="0"/>
              <a:t>Asylum package</a:t>
            </a:r>
            <a:endParaRPr lang="en-GB" dirty="0"/>
          </a:p>
        </p:txBody>
      </p:sp>
      <p:pic>
        <p:nvPicPr>
          <p:cNvPr id="5122" name="Picture 2" descr="K:\Presentation 2011\2011-12 EP\Asylum\Asylum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001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</a:rPr>
              <a:t>7. </a:t>
            </a:r>
            <a:r>
              <a:rPr lang="en-GB" dirty="0" smtClean="0"/>
              <a:t>Accession &amp; neighbouring countries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43" y="1295400"/>
            <a:ext cx="878044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9000" b="1" dirty="0" smtClean="0">
                <a:solidFill>
                  <a:srgbClr val="B91F0F"/>
                </a:solidFill>
                <a:latin typeface="Gulim" pitchFamily="34" charset="-127"/>
                <a:ea typeface="Gulim" pitchFamily="34" charset="-127"/>
              </a:rPr>
              <a:t>&gt;&gt;</a:t>
            </a:r>
            <a:r>
              <a:rPr lang="en-GB" sz="9000" dirty="0" smtClean="0">
                <a:latin typeface="Gulim" pitchFamily="34" charset="-127"/>
                <a:ea typeface="Gulim" pitchFamily="34" charset="-127"/>
              </a:rPr>
              <a:t> LGBTI</a:t>
            </a:r>
          </a:p>
          <a:p>
            <a:pPr eaLnBrk="1" hangingPunct="1">
              <a:buFontTx/>
              <a:buNone/>
              <a:defRPr/>
            </a:pPr>
            <a:r>
              <a:rPr lang="en-GB" sz="9000" dirty="0" smtClean="0">
                <a:latin typeface="Gulim" pitchFamily="34" charset="-127"/>
                <a:ea typeface="Gulim" pitchFamily="34" charset="-127"/>
              </a:rPr>
              <a:t>Roadmap</a:t>
            </a:r>
          </a:p>
          <a:p>
            <a:pPr eaLnBrk="1" hangingPunct="1">
              <a:buFontTx/>
              <a:buNone/>
              <a:defRPr/>
            </a:pPr>
            <a:r>
              <a:rPr lang="en-GB" sz="10000" dirty="0" smtClean="0">
                <a:latin typeface="Gulim" pitchFamily="34" charset="-127"/>
                <a:ea typeface="Gulim" pitchFamily="34" charset="-127"/>
              </a:rPr>
              <a:t> </a:t>
            </a:r>
            <a:endParaRPr lang="en-GB" sz="10000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762000"/>
            <a:ext cx="9144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Why is </a:t>
            </a:r>
            <a:r>
              <a:rPr lang="en-GB" dirty="0" smtClean="0"/>
              <a:t>a </a:t>
            </a:r>
            <a:r>
              <a:rPr lang="en-GB" dirty="0" smtClean="0"/>
              <a:t>Roadmap needed?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EU </a:t>
            </a:r>
            <a:r>
              <a:rPr lang="en-GB" sz="3600" dirty="0" smtClean="0"/>
              <a:t>misses </a:t>
            </a:r>
            <a:r>
              <a:rPr lang="en-GB" sz="3600" dirty="0" smtClean="0"/>
              <a:t>a coherent approach </a:t>
            </a:r>
            <a:r>
              <a:rPr lang="en-GB" sz="3600" dirty="0" smtClean="0"/>
              <a:t>towards </a:t>
            </a:r>
            <a:r>
              <a:rPr lang="en-GB" sz="3600" dirty="0" smtClean="0"/>
              <a:t>LGBTI issues</a:t>
            </a:r>
          </a:p>
          <a:p>
            <a:pPr eaLnBrk="1" hangingPunct="1">
              <a:buNone/>
              <a:defRPr/>
            </a:pPr>
            <a:endParaRPr lang="en-GB" sz="1400" dirty="0" smtClean="0"/>
          </a:p>
          <a:p>
            <a:pPr eaLnBrk="1" hangingPunct="1">
              <a:defRPr/>
            </a:pPr>
            <a:r>
              <a:rPr lang="en-GB" sz="3600" dirty="0" smtClean="0"/>
              <a:t>A hierarchy of recognition and rights still remains within the EU</a:t>
            </a:r>
          </a:p>
          <a:p>
            <a:pPr eaLnBrk="1" hangingPunct="1">
              <a:defRPr/>
            </a:pPr>
            <a:endParaRPr lang="en-GB" sz="1400" dirty="0" smtClean="0"/>
          </a:p>
          <a:p>
            <a:pPr eaLnBrk="1" hangingPunct="1">
              <a:defRPr/>
            </a:pPr>
            <a:r>
              <a:rPr lang="en-GB" sz="3600" dirty="0" smtClean="0"/>
              <a:t>A roadmap will help to facilitate mainstreaming </a:t>
            </a:r>
            <a:br>
              <a:rPr lang="en-GB" sz="3600" dirty="0" smtClean="0"/>
            </a:br>
            <a:r>
              <a:rPr lang="en-GB" sz="3600" i="1" dirty="0" smtClean="0"/>
              <a:t>(Charter + Art 10 TFEU obligations)</a:t>
            </a:r>
          </a:p>
          <a:p>
            <a:pPr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endParaRPr lang="en-GB" sz="2400" dirty="0" smtClean="0"/>
          </a:p>
          <a:p>
            <a:pPr lvl="1" eaLnBrk="1" hangingPunct="1">
              <a:defRPr/>
            </a:pPr>
            <a:endParaRPr lang="en-GB" sz="2400" dirty="0" smtClean="0"/>
          </a:p>
          <a:p>
            <a:pPr lvl="1" eaLnBrk="1" hangingPunct="1">
              <a:buNone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What will the LGBTI Roadmap look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ILGA-Europe sees the roadmap </a:t>
            </a:r>
            <a:r>
              <a:rPr lang="en-GB" sz="3600" dirty="0" smtClean="0"/>
              <a:t>as a tool that:</a:t>
            </a:r>
            <a:endParaRPr lang="en-GB" sz="3600" dirty="0" smtClean="0"/>
          </a:p>
          <a:p>
            <a:pPr eaLnBrk="1" hangingPunct="1">
              <a:defRPr/>
            </a:pPr>
            <a:endParaRPr lang="en-GB" sz="800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sz="2800" dirty="0" smtClean="0"/>
              <a:t>Brings together </a:t>
            </a:r>
            <a:r>
              <a:rPr lang="en-GB" sz="2800" dirty="0" smtClean="0"/>
              <a:t>all EU LGBTI equality actions into one package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GB" sz="800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sz="2800" dirty="0" smtClean="0"/>
              <a:t>Addresses </a:t>
            </a:r>
            <a:r>
              <a:rPr lang="en-GB" sz="2800" dirty="0" smtClean="0"/>
              <a:t>the recommendations made by </a:t>
            </a:r>
            <a:r>
              <a:rPr lang="en-GB" sz="2800" dirty="0" smtClean="0"/>
              <a:t>FRA as well as </a:t>
            </a:r>
            <a:r>
              <a:rPr lang="en-GB" sz="2800" dirty="0" err="1" smtClean="0"/>
              <a:t>CoE</a:t>
            </a:r>
            <a:r>
              <a:rPr lang="en-GB" sz="2800" dirty="0" smtClean="0"/>
              <a:t> CM &amp; HRC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GB" sz="800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sz="2800" dirty="0" smtClean="0"/>
              <a:t>Makes progress </a:t>
            </a:r>
            <a:r>
              <a:rPr lang="en-GB" sz="2800" dirty="0" smtClean="0"/>
              <a:t>towards </a:t>
            </a:r>
            <a:r>
              <a:rPr lang="en-GB" sz="2800" dirty="0" smtClean="0"/>
              <a:t>equality</a:t>
            </a:r>
            <a:r>
              <a:rPr lang="en-GB" sz="2800" dirty="0" smtClean="0"/>
              <a:t> </a:t>
            </a:r>
            <a:r>
              <a:rPr lang="en-GB" sz="2800" dirty="0" smtClean="0"/>
              <a:t>measurable</a:t>
            </a:r>
            <a:endParaRPr lang="en-GB" sz="2800" dirty="0" smtClean="0"/>
          </a:p>
          <a:p>
            <a:pPr eaLnBrk="1" hangingPunct="1"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Thank you</a:t>
            </a:r>
            <a:br>
              <a:rPr lang="en-GB" sz="3200" dirty="0" smtClean="0"/>
            </a:b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silvan@ilga-europe.org</a:t>
            </a:r>
            <a:r>
              <a:rPr lang="en-GB" sz="3200" dirty="0" smtClean="0"/>
              <a:t> </a:t>
            </a:r>
            <a:endParaRPr lang="en-GB" sz="3200" b="1" dirty="0"/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0" y="762000"/>
            <a:ext cx="9144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2686050"/>
            <a:ext cx="89439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Be Bothered Campaign 2009</a:t>
            </a:r>
            <a:endParaRPr lang="en-GB" dirty="0"/>
          </a:p>
        </p:txBody>
      </p:sp>
      <p:sp>
        <p:nvSpPr>
          <p:cNvPr id="28" name="10-Point Star 27"/>
          <p:cNvSpPr/>
          <p:nvPr/>
        </p:nvSpPr>
        <p:spPr>
          <a:xfrm rot="20530957">
            <a:off x="572671" y="1103729"/>
            <a:ext cx="2667000" cy="2667000"/>
          </a:xfrm>
          <a:prstGeom prst="star10">
            <a:avLst>
              <a:gd name="adj" fmla="val 39577"/>
              <a:gd name="hf" fmla="val 105146"/>
            </a:avLst>
          </a:prstGeom>
          <a:solidFill>
            <a:srgbClr val="FFFF00"/>
          </a:solidFill>
          <a:ln>
            <a:solidFill>
              <a:srgbClr val="CCCC00"/>
            </a:solidFill>
          </a:ln>
          <a:scene3d>
            <a:camera prst="orthographicFront"/>
            <a:lightRig rig="threePt" dir="t"/>
          </a:scene3d>
          <a:sp3d prstMaterial="softEdge"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066800" y="1295400"/>
            <a:ext cx="164487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Pledge </a:t>
            </a:r>
          </a:p>
          <a:p>
            <a:pPr algn="ctr"/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signed by </a:t>
            </a:r>
          </a:p>
          <a:p>
            <a:pPr algn="ctr"/>
            <a:r>
              <a:rPr lang="en-GB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139</a:t>
            </a:r>
            <a:r>
              <a:rPr lang="en-GB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MEPs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European Election Pledge 2009-2014</a:t>
            </a:r>
            <a:endParaRPr lang="en-GB" dirty="0"/>
          </a:p>
        </p:txBody>
      </p:sp>
      <p:pic>
        <p:nvPicPr>
          <p:cNvPr id="10" name="Picture 9" descr="http://www.ilga-europe.org/var/ilga/storage/images/home/how_we_work/european_institutions/be_bothered/pledge/79092-8-eng-GB/ilga_europe_s_european_parliament_pledge_mediu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908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77295" y="4530804"/>
            <a:ext cx="18707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7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LGBT rights 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beyond the EU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9580" y="5278904"/>
            <a:ext cx="22612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6</a:t>
            </a:r>
          </a:p>
          <a:p>
            <a:pPr marL="457200" indent="-457200"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EU’s fundamental </a:t>
            </a:r>
          </a:p>
          <a:p>
            <a:pPr marL="457200" indent="-457200"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rights watchdog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3828" y="5138916"/>
            <a:ext cx="19990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5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Inclusive family 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definition 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8268" y="4038600"/>
            <a:ext cx="27869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4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Legislation combating 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homo- &amp; transphobia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95550" y="2840504"/>
            <a:ext cx="2547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3 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Recognition of trans 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people’s rights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6168" y="1786116"/>
            <a:ext cx="1785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Freedom of 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movement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9786" y="1143000"/>
            <a:ext cx="21032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1</a:t>
            </a:r>
          </a:p>
          <a:p>
            <a:pPr marL="457200" indent="-457200"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Equal treatment </a:t>
            </a:r>
          </a:p>
          <a:p>
            <a:pPr marL="457200" indent="-457200"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legislation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2488" y="3450104"/>
            <a:ext cx="15654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8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LGBT rights 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the world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616" y="2362200"/>
            <a:ext cx="20297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9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EU Commission 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commitment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15097" y="1392704"/>
            <a:ext cx="20958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10</a:t>
            </a:r>
            <a:endParaRPr lang="en-US" sz="2200" dirty="0" smtClean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Commitment 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towards equality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esentation 2011\2011-12 EP\Image - side A - Rainbow Europe Map Ma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575"/>
            <a:ext cx="9144000" cy="62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9000" b="1" dirty="0" smtClean="0">
                <a:solidFill>
                  <a:srgbClr val="B91F0F"/>
                </a:solidFill>
                <a:latin typeface="Gulim" pitchFamily="34" charset="-127"/>
                <a:ea typeface="Gulim" pitchFamily="34" charset="-127"/>
              </a:rPr>
              <a:t>&gt;&gt;</a:t>
            </a:r>
            <a:r>
              <a:rPr lang="en-GB" sz="9000" dirty="0" smtClean="0">
                <a:latin typeface="Gulim" pitchFamily="34" charset="-127"/>
                <a:ea typeface="Gulim" pitchFamily="34" charset="-127"/>
              </a:rPr>
              <a:t> Destination</a:t>
            </a:r>
          </a:p>
          <a:p>
            <a:pPr eaLnBrk="1" hangingPunct="1">
              <a:buFontTx/>
              <a:buNone/>
              <a:defRPr/>
            </a:pPr>
            <a:r>
              <a:rPr lang="en-GB" sz="9000" dirty="0" smtClean="0">
                <a:latin typeface="Gulim" pitchFamily="34" charset="-127"/>
                <a:ea typeface="Gulim" pitchFamily="34" charset="-127"/>
              </a:rPr>
              <a:t>2014 </a:t>
            </a:r>
          </a:p>
          <a:p>
            <a:pPr eaLnBrk="1" hangingPunct="1">
              <a:buFontTx/>
              <a:buNone/>
              <a:defRPr/>
            </a:pPr>
            <a:r>
              <a:rPr lang="en-GB" sz="10000" dirty="0" smtClean="0">
                <a:latin typeface="Gulim" pitchFamily="34" charset="-127"/>
                <a:ea typeface="Gulim" pitchFamily="34" charset="-127"/>
              </a:rPr>
              <a:t> </a:t>
            </a:r>
            <a:endParaRPr lang="en-GB" sz="10000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762000"/>
            <a:ext cx="9144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</a:rPr>
              <a:t>1. </a:t>
            </a:r>
            <a:r>
              <a:rPr lang="en-GB" dirty="0" smtClean="0"/>
              <a:t>Adoption of Anti-Discrimination Directive</a:t>
            </a:r>
            <a:endParaRPr lang="en-GB" dirty="0"/>
          </a:p>
        </p:txBody>
      </p:sp>
      <p:pic>
        <p:nvPicPr>
          <p:cNvPr id="2050" name="Picture 2" descr="K:\Presentation 2011\2011-12 EP\Anti-Disc\Slide show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964" y="969264"/>
            <a:ext cx="7950436" cy="5431536"/>
          </a:xfrm>
          <a:prstGeom prst="rect">
            <a:avLst/>
          </a:prstGeom>
          <a:noFill/>
        </p:spPr>
      </p:pic>
      <p:pic>
        <p:nvPicPr>
          <p:cNvPr id="2051" name="Picture 3" descr="K:\Presentation 2011\2011-12 EP\Anti-Disc\Slide show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33" y="947928"/>
            <a:ext cx="7981667" cy="5452872"/>
          </a:xfrm>
          <a:prstGeom prst="rect">
            <a:avLst/>
          </a:prstGeom>
          <a:noFill/>
        </p:spPr>
      </p:pic>
      <p:pic>
        <p:nvPicPr>
          <p:cNvPr id="2052" name="Picture 4" descr="K:\Presentation 2011\2011-12 EP\Anti-Disc\Slide show\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55356"/>
            <a:ext cx="8077200" cy="5521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</a:rPr>
              <a:t>2. </a:t>
            </a:r>
            <a:r>
              <a:rPr lang="en-GB" dirty="0" smtClean="0"/>
              <a:t>Free Movement &amp; Mutual Recognition</a:t>
            </a:r>
            <a:endParaRPr lang="en-GB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580063" y="1681162"/>
            <a:ext cx="3024187" cy="35766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0000"/>
            </a:schemeClr>
          </a:solidFill>
          <a:ln w="42545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Picture 5" descr="20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066800"/>
            <a:ext cx="552733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942013" y="2931110"/>
            <a:ext cx="25908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500" b="1" dirty="0" smtClean="0"/>
              <a:t>Spouses &amp; partners         </a:t>
            </a:r>
            <a:r>
              <a:rPr lang="en-GB" sz="1500" b="1" dirty="0" smtClean="0">
                <a:latin typeface="Arial Black" pitchFamily="34" charset="0"/>
              </a:rPr>
              <a:t>8</a:t>
            </a:r>
            <a:endParaRPr lang="en-GB" sz="1500" b="1" dirty="0">
              <a:latin typeface="Arial Black" pitchFamily="34" charset="0"/>
            </a:endParaRPr>
          </a:p>
          <a:p>
            <a:endParaRPr lang="en-GB" sz="1500" b="1" dirty="0"/>
          </a:p>
          <a:p>
            <a:r>
              <a:rPr lang="en-GB" sz="1500" b="1" dirty="0" smtClean="0"/>
              <a:t>Partners only                    </a:t>
            </a:r>
            <a:r>
              <a:rPr lang="en-GB" sz="1500" b="1" dirty="0" smtClean="0">
                <a:latin typeface="Arial Black" pitchFamily="34" charset="0"/>
              </a:rPr>
              <a:t>7</a:t>
            </a:r>
            <a:endParaRPr lang="en-GB" sz="1500" b="1" dirty="0">
              <a:latin typeface="Arial Black" pitchFamily="34" charset="0"/>
            </a:endParaRPr>
          </a:p>
          <a:p>
            <a:endParaRPr lang="en-GB" sz="1500" b="1" dirty="0"/>
          </a:p>
          <a:p>
            <a:r>
              <a:rPr lang="en-GB" sz="1500" b="1" dirty="0"/>
              <a:t>No recognition               </a:t>
            </a:r>
            <a:r>
              <a:rPr lang="en-GB" sz="500" b="1" dirty="0" smtClean="0"/>
              <a:t> </a:t>
            </a:r>
            <a:r>
              <a:rPr lang="en-GB" sz="1500" b="1" dirty="0" smtClean="0"/>
              <a:t>  </a:t>
            </a:r>
            <a:r>
              <a:rPr lang="en-GB" sz="500" b="1" dirty="0" smtClean="0"/>
              <a:t> </a:t>
            </a:r>
            <a:r>
              <a:rPr lang="en-GB" sz="1500" b="1" dirty="0" smtClean="0">
                <a:latin typeface="Arial Black" pitchFamily="34" charset="0"/>
              </a:rPr>
              <a:t>8</a:t>
            </a:r>
          </a:p>
          <a:p>
            <a:endParaRPr lang="en-GB" sz="1500" b="1" dirty="0" smtClean="0">
              <a:latin typeface="Arial Black" pitchFamily="34" charset="0"/>
            </a:endParaRPr>
          </a:p>
          <a:p>
            <a:r>
              <a:rPr lang="en-GB" sz="1500" b="1" dirty="0" smtClean="0">
                <a:latin typeface="Arial" pitchFamily="34" charset="0"/>
                <a:cs typeface="Arial" pitchFamily="34" charset="0"/>
              </a:rPr>
              <a:t>Ban on recognition        </a:t>
            </a:r>
            <a:r>
              <a:rPr lang="en-GB" sz="5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500" b="1" dirty="0" smtClean="0">
                <a:latin typeface="Arial Black" pitchFamily="34" charset="0"/>
                <a:cs typeface="Arial" pitchFamily="34" charset="0"/>
              </a:rPr>
              <a:t>3</a:t>
            </a:r>
          </a:p>
          <a:p>
            <a:endParaRPr lang="en-GB" sz="1500" b="1" dirty="0" smtClean="0">
              <a:latin typeface="Arial Black" pitchFamily="34" charset="0"/>
              <a:cs typeface="Arial" pitchFamily="34" charset="0"/>
            </a:endParaRPr>
          </a:p>
          <a:p>
            <a:r>
              <a:rPr lang="en-GB" sz="15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1500" i="1" dirty="0" smtClean="0">
                <a:latin typeface="Arial" pitchFamily="34" charset="0"/>
                <a:cs typeface="Arial" pitchFamily="34" charset="0"/>
              </a:rPr>
              <a:t>France unclear)</a:t>
            </a:r>
            <a:endParaRPr lang="en-GB" sz="1500" i="1" dirty="0" smtClean="0">
              <a:latin typeface="Arial" pitchFamily="34" charset="0"/>
              <a:cs typeface="Arial" pitchFamily="34" charset="0"/>
            </a:endParaRPr>
          </a:p>
          <a:p>
            <a:endParaRPr lang="en-GB" sz="1500" b="1" dirty="0" smtClean="0">
              <a:latin typeface="Arial Black" pitchFamily="34" charset="0"/>
            </a:endParaRPr>
          </a:p>
          <a:p>
            <a:endParaRPr lang="en-GB" sz="1500" b="1" dirty="0">
              <a:latin typeface="Arial Black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03888" y="1863725"/>
            <a:ext cx="25122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smtClean="0"/>
              <a:t>Right to freedom of </a:t>
            </a:r>
          </a:p>
          <a:p>
            <a:r>
              <a:rPr lang="en-US" sz="1600" b="1" dirty="0" smtClean="0"/>
              <a:t>movement of same-sex </a:t>
            </a:r>
          </a:p>
          <a:p>
            <a:r>
              <a:rPr lang="en-US" sz="1600" b="1" dirty="0" smtClean="0"/>
              <a:t>couples within the </a:t>
            </a:r>
            <a:r>
              <a:rPr lang="en-US" sz="1600" b="1" dirty="0" smtClean="0"/>
              <a:t>EU</a:t>
            </a:r>
            <a:r>
              <a:rPr lang="en-US" sz="1600" b="1" baseline="30000" dirty="0" smtClean="0"/>
              <a:t>*</a:t>
            </a:r>
            <a:r>
              <a:rPr lang="en-US" sz="1600" b="1" dirty="0" smtClean="0"/>
              <a:t>:</a:t>
            </a:r>
            <a:endParaRPr lang="fr-FR" sz="1600" b="1" dirty="0"/>
          </a:p>
        </p:txBody>
      </p:sp>
      <p:pic>
        <p:nvPicPr>
          <p:cNvPr id="11" name="Picture 10" descr="dark 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997785"/>
            <a:ext cx="204788" cy="204788"/>
          </a:xfrm>
          <a:prstGeom prst="rect">
            <a:avLst/>
          </a:prstGeom>
        </p:spPr>
      </p:pic>
      <p:pic>
        <p:nvPicPr>
          <p:cNvPr id="12" name="Picture 11" descr="light blue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454985"/>
            <a:ext cx="204788" cy="204788"/>
          </a:xfrm>
          <a:prstGeom prst="rect">
            <a:avLst/>
          </a:prstGeom>
        </p:spPr>
      </p:pic>
      <p:pic>
        <p:nvPicPr>
          <p:cNvPr id="13" name="Picture 12" descr="orang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912185"/>
            <a:ext cx="204788" cy="204788"/>
          </a:xfrm>
          <a:prstGeom prst="rect">
            <a:avLst/>
          </a:prstGeom>
        </p:spPr>
      </p:pic>
      <p:pic>
        <p:nvPicPr>
          <p:cNvPr id="14" name="Picture 13" descr="re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4369385"/>
            <a:ext cx="204788" cy="2047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0800" y="579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</p:txBody>
      </p:sp>
      <p:sp>
        <p:nvSpPr>
          <p:cNvPr id="16" name="TextBox 15"/>
          <p:cNvSpPr txBox="1"/>
          <p:nvPr/>
        </p:nvSpPr>
        <p:spPr>
          <a:xfrm>
            <a:off x="6338414" y="5867400"/>
            <a:ext cx="2236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*</a:t>
            </a:r>
            <a:r>
              <a:rPr lang="en-US" sz="1200" dirty="0" smtClean="0"/>
              <a:t>Based </a:t>
            </a:r>
            <a:r>
              <a:rPr lang="en-US" sz="1200" dirty="0" smtClean="0"/>
              <a:t>on FRA  2010 Update</a:t>
            </a:r>
            <a:endParaRPr lang="fr-BE" sz="1200" dirty="0"/>
          </a:p>
        </p:txBody>
      </p:sp>
      <p:sp>
        <p:nvSpPr>
          <p:cNvPr id="19" name="Oval 18"/>
          <p:cNvSpPr/>
          <p:nvPr/>
        </p:nvSpPr>
        <p:spPr>
          <a:xfrm>
            <a:off x="762000" y="1752600"/>
            <a:ext cx="4039200" cy="40386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&quot;No&quot; Symbol 19"/>
          <p:cNvSpPr/>
          <p:nvPr/>
        </p:nvSpPr>
        <p:spPr>
          <a:xfrm rot="16200000">
            <a:off x="609600" y="1524000"/>
            <a:ext cx="4495800" cy="4419600"/>
          </a:xfrm>
          <a:prstGeom prst="noSmoking">
            <a:avLst>
              <a:gd name="adj" fmla="val 8033"/>
            </a:avLst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</a:rPr>
              <a:t>3. </a:t>
            </a:r>
            <a:r>
              <a:rPr lang="en-GB" dirty="0" smtClean="0"/>
              <a:t>Recognition of trans people’s rights</a:t>
            </a:r>
            <a:endParaRPr lang="en-GB" dirty="0"/>
          </a:p>
        </p:txBody>
      </p:sp>
      <p:pic>
        <p:nvPicPr>
          <p:cNvPr id="3076" name="Picture 4" descr="K:\Presentation 2011\2011-12 EP\Trans\Depathologisation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90600"/>
            <a:ext cx="3810000" cy="5410200"/>
          </a:xfrm>
          <a:prstGeom prst="rect">
            <a:avLst/>
          </a:prstGeom>
          <a:noFill/>
        </p:spPr>
      </p:pic>
      <p:pic>
        <p:nvPicPr>
          <p:cNvPr id="3077" name="Picture 5" descr="K:\Presentation 2011\2011-12 EP\Trans\Employment 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90600"/>
            <a:ext cx="383249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</a:rPr>
              <a:t>4. </a:t>
            </a:r>
            <a:r>
              <a:rPr lang="en-GB" dirty="0" smtClean="0"/>
              <a:t>Criminal law against </a:t>
            </a:r>
            <a:r>
              <a:rPr lang="en-GB" dirty="0" err="1" smtClean="0"/>
              <a:t>LGBTIphobia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13000" contrast="13000"/>
          </a:blip>
          <a:srcRect/>
          <a:stretch>
            <a:fillRect/>
          </a:stretch>
        </p:blipFill>
        <p:spPr bwMode="auto">
          <a:xfrm>
            <a:off x="1273672" y="990600"/>
            <a:ext cx="6498728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K:\Presentation 2011\2011-12 EP\Hate\Draudzibas dienas23179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424" y="990600"/>
            <a:ext cx="6669176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LGATemplate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ILGATemplate2010</Template>
  <TotalTime>0</TotalTime>
  <Words>243</Words>
  <Application>Microsoft Office PowerPoint</Application>
  <PresentationFormat>On-screen Show (4:3)</PresentationFormat>
  <Paragraphs>86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ILGATemplate2010</vt:lpstr>
      <vt:lpstr>Horizon 2014:  What LGBTI Rights in the EU?       Silvan Agius </vt:lpstr>
      <vt:lpstr>Be Bothered Campaign 2009</vt:lpstr>
      <vt:lpstr>European Election Pledge 2009-2014</vt:lpstr>
      <vt:lpstr>Slide 4</vt:lpstr>
      <vt:lpstr>Slide 5</vt:lpstr>
      <vt:lpstr>1. Adoption of Anti-Discrimination Directive</vt:lpstr>
      <vt:lpstr>2. Free Movement &amp; Mutual Recognition</vt:lpstr>
      <vt:lpstr>3. Recognition of trans people’s rights</vt:lpstr>
      <vt:lpstr>4. Criminal law against LGBTIphobia </vt:lpstr>
      <vt:lpstr>5. Inclusive definition of family</vt:lpstr>
      <vt:lpstr>6. Asylum package</vt:lpstr>
      <vt:lpstr>7. Accession &amp; neighbouring countries</vt:lpstr>
      <vt:lpstr>Slide 13</vt:lpstr>
      <vt:lpstr>Why is a Roadmap needed?</vt:lpstr>
      <vt:lpstr>What will the LGBTI Roadmap look like?</vt:lpstr>
      <vt:lpstr>Thank you silvan@ilga-europe.org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Juris Lavrikovs</dc:creator>
  <cp:lastModifiedBy>Silvan</cp:lastModifiedBy>
  <cp:revision>124</cp:revision>
  <dcterms:created xsi:type="dcterms:W3CDTF">2010-08-11T14:01:33Z</dcterms:created>
  <dcterms:modified xsi:type="dcterms:W3CDTF">2011-12-08T08:45:57Z</dcterms:modified>
</cp:coreProperties>
</file>